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6" r:id="rId7"/>
    <p:sldId id="261" r:id="rId8"/>
    <p:sldId id="262" r:id="rId9"/>
    <p:sldId id="267" r:id="rId10"/>
    <p:sldId id="263" r:id="rId11"/>
    <p:sldId id="264" r:id="rId12"/>
    <p:sldId id="269" r:id="rId13"/>
    <p:sldId id="265" r:id="rId14"/>
    <p:sldId id="268"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Axis and Plane</a:t>
            </a:r>
            <a:endParaRPr lang="en-IN" dirty="0"/>
          </a:p>
        </p:txBody>
      </p:sp>
      <p:sp>
        <p:nvSpPr>
          <p:cNvPr id="3" name="Subtitle 2"/>
          <p:cNvSpPr>
            <a:spLocks noGrp="1"/>
          </p:cNvSpPr>
          <p:nvPr>
            <p:ph type="subTitle" idx="1"/>
          </p:nvPr>
        </p:nvSpPr>
        <p:spPr/>
        <p:txBody>
          <a:bodyPr/>
          <a:lstStyle/>
          <a:p>
            <a:r>
              <a:rPr lang="en-US" dirty="0" smtClean="0"/>
              <a:t>Dr. Subhas Chandra Nandi</a:t>
            </a:r>
            <a:endParaRPr lang="en-IN" dirty="0"/>
          </a:p>
        </p:txBody>
      </p:sp>
    </p:spTree>
    <p:extLst>
      <p:ext uri="{BB962C8B-B14F-4D97-AF65-F5344CB8AC3E}">
        <p14:creationId xmlns:p14="http://schemas.microsoft.com/office/powerpoint/2010/main" val="4207626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503" y="40800"/>
            <a:ext cx="8596668" cy="1320800"/>
          </a:xfrm>
        </p:spPr>
        <p:txBody>
          <a:bodyPr/>
          <a:lstStyle/>
          <a:p>
            <a:pPr algn="ctr"/>
            <a:r>
              <a:rPr lang="en-US" dirty="0" smtClean="0">
                <a:latin typeface="Baskerville Old Face" panose="02020602080505020303" pitchFamily="18" charset="0"/>
              </a:rPr>
              <a:t>Frontal Plane</a:t>
            </a:r>
            <a:endParaRPr lang="en-IN" dirty="0">
              <a:latin typeface="Baskerville Old Face" panose="02020602080505020303" pitchFamily="18" charset="0"/>
            </a:endParaRPr>
          </a:p>
        </p:txBody>
      </p:sp>
      <p:sp>
        <p:nvSpPr>
          <p:cNvPr id="3" name="Content Placeholder 2"/>
          <p:cNvSpPr>
            <a:spLocks noGrp="1"/>
          </p:cNvSpPr>
          <p:nvPr>
            <p:ph idx="1"/>
          </p:nvPr>
        </p:nvSpPr>
        <p:spPr>
          <a:xfrm>
            <a:off x="677334" y="2160589"/>
            <a:ext cx="4945799" cy="4112024"/>
          </a:xfrm>
        </p:spPr>
        <p:txBody>
          <a:bodyPr>
            <a:normAutofit fontScale="85000" lnSpcReduction="10000"/>
          </a:bodyPr>
          <a:lstStyle/>
          <a:p>
            <a:pPr algn="just"/>
            <a:r>
              <a:rPr lang="en-IN" sz="2400" b="1" dirty="0">
                <a:latin typeface="Baskerville Old Face" panose="02020602080505020303" pitchFamily="18" charset="0"/>
              </a:rPr>
              <a:t>Frontal plane</a:t>
            </a:r>
            <a:r>
              <a:rPr lang="en-IN" sz="2400" dirty="0">
                <a:latin typeface="Baskerville Old Face" panose="02020602080505020303" pitchFamily="18" charset="0"/>
              </a:rPr>
              <a:t> - passes from side to side and divides the body into the front and back. Abduction and adduction movements occur in this plane, </a:t>
            </a:r>
            <a:r>
              <a:rPr lang="en-IN" sz="2400" dirty="0" err="1">
                <a:latin typeface="Baskerville Old Face" panose="02020602080505020303" pitchFamily="18" charset="0"/>
              </a:rPr>
              <a:t>eg</a:t>
            </a:r>
            <a:r>
              <a:rPr lang="en-IN" sz="2400" dirty="0">
                <a:latin typeface="Baskerville Old Face" panose="02020602080505020303" pitchFamily="18" charset="0"/>
              </a:rPr>
              <a:t> jumping jack exercises, raising and lowering arms and legs sideways, cartwheel.</a:t>
            </a:r>
            <a:endParaRPr lang="en-US" sz="2400" dirty="0" smtClean="0">
              <a:latin typeface="Baskerville Old Face" panose="02020602080505020303" pitchFamily="18" charset="0"/>
            </a:endParaRPr>
          </a:p>
          <a:p>
            <a:pPr algn="just"/>
            <a:r>
              <a:rPr lang="en-US" sz="2400" dirty="0" smtClean="0">
                <a:latin typeface="Baskerville Old Face" panose="02020602080505020303" pitchFamily="18" charset="0"/>
              </a:rPr>
              <a:t>Plane of the body which passes from side to side at right angles to the sagittal plane is called </a:t>
            </a:r>
            <a:r>
              <a:rPr lang="en-US" sz="2400" dirty="0">
                <a:latin typeface="Baskerville Old Face" panose="02020602080505020303" pitchFamily="18" charset="0"/>
              </a:rPr>
              <a:t>Frontal </a:t>
            </a:r>
            <a:r>
              <a:rPr lang="en-US" sz="2400" dirty="0" smtClean="0">
                <a:latin typeface="Baskerville Old Face" panose="02020602080505020303" pitchFamily="18" charset="0"/>
              </a:rPr>
              <a:t>Plane or coronal plane.</a:t>
            </a:r>
          </a:p>
          <a:p>
            <a:pPr algn="just"/>
            <a:r>
              <a:rPr lang="en-US" sz="2400" dirty="0" smtClean="0">
                <a:latin typeface="Baskerville Old Face" panose="02020602080505020303" pitchFamily="18" charset="0"/>
              </a:rPr>
              <a:t>A coronal plane (also known as the frontal plane) is any vertical plane that divides the body into ventral and dorsal (belly and back ) sections.</a:t>
            </a:r>
            <a:endParaRPr lang="en-IN" sz="2400" dirty="0">
              <a:latin typeface="Baskerville Old Face" panose="02020602080505020303"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7352" y="1797892"/>
            <a:ext cx="4051687" cy="5060107"/>
          </a:xfrm>
          <a:prstGeom prst="rect">
            <a:avLst/>
          </a:prstGeom>
        </p:spPr>
      </p:pic>
    </p:spTree>
    <p:extLst>
      <p:ext uri="{BB962C8B-B14F-4D97-AF65-F5344CB8AC3E}">
        <p14:creationId xmlns:p14="http://schemas.microsoft.com/office/powerpoint/2010/main" val="3436268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Movements in </a:t>
            </a:r>
            <a:r>
              <a:rPr lang="en-US" dirty="0">
                <a:latin typeface="Baskerville Old Face" panose="02020602080505020303" pitchFamily="18" charset="0"/>
              </a:rPr>
              <a:t>Frontal Plane</a:t>
            </a:r>
            <a:endParaRPr lang="en-IN" dirty="0">
              <a:latin typeface="Baskerville Old Face" panose="02020602080505020303" pitchFamily="18" charset="0"/>
            </a:endParaRPr>
          </a:p>
        </p:txBody>
      </p:sp>
      <p:sp>
        <p:nvSpPr>
          <p:cNvPr id="3" name="Content Placeholder 2"/>
          <p:cNvSpPr>
            <a:spLocks noGrp="1"/>
          </p:cNvSpPr>
          <p:nvPr>
            <p:ph idx="1"/>
          </p:nvPr>
        </p:nvSpPr>
        <p:spPr/>
        <p:txBody>
          <a:bodyPr>
            <a:noAutofit/>
          </a:bodyPr>
          <a:lstStyle/>
          <a:p>
            <a:r>
              <a:rPr lang="en-US" sz="2400" dirty="0" smtClean="0">
                <a:latin typeface="Baskerville Old Face" panose="02020602080505020303" pitchFamily="18" charset="0"/>
              </a:rPr>
              <a:t>Abduction</a:t>
            </a:r>
          </a:p>
          <a:p>
            <a:r>
              <a:rPr lang="en-US" sz="2400" dirty="0" smtClean="0">
                <a:latin typeface="Baskerville Old Face" panose="02020602080505020303" pitchFamily="18" charset="0"/>
              </a:rPr>
              <a:t>Adduction</a:t>
            </a:r>
          </a:p>
          <a:p>
            <a:r>
              <a:rPr lang="en-US" sz="2400" dirty="0" smtClean="0">
                <a:latin typeface="Baskerville Old Face" panose="02020602080505020303" pitchFamily="18" charset="0"/>
              </a:rPr>
              <a:t>Radial deviation</a:t>
            </a:r>
          </a:p>
          <a:p>
            <a:r>
              <a:rPr lang="en-US" sz="2400" dirty="0" smtClean="0">
                <a:latin typeface="Baskerville Old Face" panose="02020602080505020303" pitchFamily="18" charset="0"/>
              </a:rPr>
              <a:t>Ulnar deviation</a:t>
            </a:r>
          </a:p>
          <a:p>
            <a:r>
              <a:rPr lang="en-US" sz="2400" dirty="0" smtClean="0">
                <a:latin typeface="Baskerville Old Face" panose="02020602080505020303" pitchFamily="18" charset="0"/>
              </a:rPr>
              <a:t>Side flexion of trunk</a:t>
            </a:r>
          </a:p>
          <a:p>
            <a:r>
              <a:rPr lang="en-US" sz="2400" dirty="0" smtClean="0">
                <a:latin typeface="Baskerville Old Face" panose="02020602080505020303" pitchFamily="18" charset="0"/>
              </a:rPr>
              <a:t>Side flexion of neck</a:t>
            </a:r>
          </a:p>
          <a:p>
            <a:r>
              <a:rPr lang="en-US" sz="2400" dirty="0" smtClean="0">
                <a:latin typeface="Baskerville Old Face" panose="02020602080505020303" pitchFamily="18" charset="0"/>
              </a:rPr>
              <a:t>Inversion</a:t>
            </a:r>
          </a:p>
          <a:p>
            <a:r>
              <a:rPr lang="en-US" sz="2400" dirty="0" smtClean="0">
                <a:latin typeface="Baskerville Old Face" panose="02020602080505020303" pitchFamily="18" charset="0"/>
              </a:rPr>
              <a:t>Eversion</a:t>
            </a:r>
          </a:p>
          <a:p>
            <a:endParaRPr lang="en-IN" sz="2400" dirty="0">
              <a:latin typeface="Baskerville Old Face" panose="02020602080505020303" pitchFamily="18" charset="0"/>
            </a:endParaRPr>
          </a:p>
        </p:txBody>
      </p:sp>
    </p:spTree>
    <p:extLst>
      <p:ext uri="{BB962C8B-B14F-4D97-AF65-F5344CB8AC3E}">
        <p14:creationId xmlns:p14="http://schemas.microsoft.com/office/powerpoint/2010/main" val="1387048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Movements diagram</a:t>
            </a:r>
            <a:endParaRPr lang="en-IN"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771246"/>
            <a:ext cx="5502729" cy="5086754"/>
          </a:xfrm>
        </p:spPr>
      </p:pic>
    </p:spTree>
    <p:extLst>
      <p:ext uri="{BB962C8B-B14F-4D97-AF65-F5344CB8AC3E}">
        <p14:creationId xmlns:p14="http://schemas.microsoft.com/office/powerpoint/2010/main" val="2215000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338" y="0"/>
            <a:ext cx="8596668" cy="1320800"/>
          </a:xfrm>
        </p:spPr>
        <p:txBody>
          <a:bodyPr/>
          <a:lstStyle/>
          <a:p>
            <a:pPr algn="ctr"/>
            <a:r>
              <a:rPr lang="en-US" dirty="0" smtClean="0">
                <a:latin typeface="Baskerville Old Face" panose="02020602080505020303" pitchFamily="18" charset="0"/>
              </a:rPr>
              <a:t>Axis</a:t>
            </a:r>
            <a:endParaRPr lang="en-IN" dirty="0">
              <a:latin typeface="Baskerville Old Face" panose="02020602080505020303" pitchFamily="18" charset="0"/>
            </a:endParaRPr>
          </a:p>
        </p:txBody>
      </p:sp>
      <p:sp>
        <p:nvSpPr>
          <p:cNvPr id="3" name="Content Placeholder 2"/>
          <p:cNvSpPr>
            <a:spLocks noGrp="1"/>
          </p:cNvSpPr>
          <p:nvPr>
            <p:ph idx="1"/>
          </p:nvPr>
        </p:nvSpPr>
        <p:spPr>
          <a:xfrm>
            <a:off x="0" y="1023999"/>
            <a:ext cx="5238572" cy="3795830"/>
          </a:xfrm>
        </p:spPr>
        <p:txBody>
          <a:bodyPr>
            <a:normAutofit/>
          </a:bodyPr>
          <a:lstStyle/>
          <a:p>
            <a:r>
              <a:rPr lang="en-US" sz="2400" dirty="0" smtClean="0">
                <a:latin typeface="Baskerville Old Face" panose="02020602080505020303" pitchFamily="18" charset="0"/>
              </a:rPr>
              <a:t>The axis is the line around which the movement takes place</a:t>
            </a:r>
          </a:p>
          <a:p>
            <a:endParaRPr lang="en-US" sz="2400" dirty="0">
              <a:latin typeface="Baskerville Old Face" panose="02020602080505020303" pitchFamily="18" charset="0"/>
            </a:endParaRPr>
          </a:p>
          <a:p>
            <a:r>
              <a:rPr lang="en-US" sz="2400" dirty="0" smtClean="0">
                <a:latin typeface="Baskerville Old Face" panose="02020602080505020303" pitchFamily="18" charset="0"/>
              </a:rPr>
              <a:t>Axis is the singular and axes are plural noun. Any movement occurs in a plane around an axis. Axis of the same plane makes and angle perpendicular to that plane.</a:t>
            </a:r>
            <a:endParaRPr lang="en-IN" sz="2400" dirty="0">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1450" y="2031975"/>
            <a:ext cx="6240550" cy="4826025"/>
          </a:xfrm>
          <a:prstGeom prst="rect">
            <a:avLst/>
          </a:prstGeom>
        </p:spPr>
      </p:pic>
    </p:spTree>
    <p:extLst>
      <p:ext uri="{BB962C8B-B14F-4D97-AF65-F5344CB8AC3E}">
        <p14:creationId xmlns:p14="http://schemas.microsoft.com/office/powerpoint/2010/main" val="739349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askerville Old Face" panose="02020602080505020303" pitchFamily="18" charset="0"/>
              </a:rPr>
              <a:t>T</a:t>
            </a:r>
            <a:r>
              <a:rPr lang="en-US" dirty="0" smtClean="0">
                <a:latin typeface="Baskerville Old Face" panose="02020602080505020303" pitchFamily="18" charset="0"/>
              </a:rPr>
              <a:t>ypes</a:t>
            </a:r>
            <a:endParaRPr lang="en-IN" dirty="0">
              <a:latin typeface="Baskerville Old Face" panose="02020602080505020303" pitchFamily="18" charset="0"/>
            </a:endParaRPr>
          </a:p>
        </p:txBody>
      </p:sp>
      <p:sp>
        <p:nvSpPr>
          <p:cNvPr id="3" name="Content Placeholder 2"/>
          <p:cNvSpPr>
            <a:spLocks noGrp="1"/>
          </p:cNvSpPr>
          <p:nvPr>
            <p:ph idx="1"/>
          </p:nvPr>
        </p:nvSpPr>
        <p:spPr/>
        <p:txBody>
          <a:bodyPr/>
          <a:lstStyle/>
          <a:p>
            <a:pPr algn="just"/>
            <a:r>
              <a:rPr lang="en-IN" sz="2400" dirty="0">
                <a:latin typeface="Baskerville Old Face" panose="02020602080505020303" pitchFamily="18" charset="0"/>
              </a:rPr>
              <a:t>Sagittal axis - passes horizontally from posterior to anterior and is formed by the intersection of the sagittal and transverse planes.</a:t>
            </a:r>
          </a:p>
          <a:p>
            <a:pPr algn="just"/>
            <a:r>
              <a:rPr lang="en-IN" sz="2400" dirty="0">
                <a:latin typeface="Baskerville Old Face" panose="02020602080505020303" pitchFamily="18" charset="0"/>
              </a:rPr>
              <a:t>Frontal axis - passes horizontally from left to right and is formed by the intersection of the frontal and transverse planes.</a:t>
            </a:r>
          </a:p>
          <a:p>
            <a:pPr algn="just"/>
            <a:r>
              <a:rPr lang="en-IN" sz="2400" dirty="0">
                <a:latin typeface="Baskerville Old Face" panose="02020602080505020303" pitchFamily="18" charset="0"/>
              </a:rPr>
              <a:t>Vertical axis - passes vertically from inferior to superior and is formed by the intersection of the sagittal and frontal planes</a:t>
            </a:r>
          </a:p>
          <a:p>
            <a:endParaRPr lang="en-IN" dirty="0"/>
          </a:p>
        </p:txBody>
      </p:sp>
    </p:spTree>
    <p:extLst>
      <p:ext uri="{BB962C8B-B14F-4D97-AF65-F5344CB8AC3E}">
        <p14:creationId xmlns:p14="http://schemas.microsoft.com/office/powerpoint/2010/main" val="3327922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81424" y="2856239"/>
            <a:ext cx="3554178"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559407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6667" y="651955"/>
            <a:ext cx="4285333" cy="6206045"/>
          </a:xfrm>
          <a:prstGeom prst="rect">
            <a:avLst/>
          </a:prstGeom>
        </p:spPr>
      </p:pic>
      <p:sp>
        <p:nvSpPr>
          <p:cNvPr id="2" name="Title 1"/>
          <p:cNvSpPr>
            <a:spLocks noGrp="1"/>
          </p:cNvSpPr>
          <p:nvPr>
            <p:ph type="title"/>
          </p:nvPr>
        </p:nvSpPr>
        <p:spPr/>
        <p:txBody>
          <a:bodyPr/>
          <a:lstStyle/>
          <a:p>
            <a:r>
              <a:rPr lang="en-US" dirty="0" smtClean="0"/>
              <a:t>Anatomical Position</a:t>
            </a:r>
            <a:endParaRPr lang="en-IN" dirty="0"/>
          </a:p>
        </p:txBody>
      </p:sp>
      <p:sp>
        <p:nvSpPr>
          <p:cNvPr id="3" name="Content Placeholder 2"/>
          <p:cNvSpPr>
            <a:spLocks noGrp="1"/>
          </p:cNvSpPr>
          <p:nvPr>
            <p:ph idx="1"/>
          </p:nvPr>
        </p:nvSpPr>
        <p:spPr>
          <a:xfrm>
            <a:off x="677334" y="2160590"/>
            <a:ext cx="8596668" cy="2672668"/>
          </a:xfrm>
        </p:spPr>
        <p:txBody>
          <a:bodyPr>
            <a:normAutofit fontScale="85000" lnSpcReduction="10000"/>
          </a:bodyPr>
          <a:lstStyle/>
          <a:p>
            <a:pPr algn="just"/>
            <a:r>
              <a:rPr lang="en-IN" sz="2400" dirty="0" smtClean="0">
                <a:latin typeface="Baskerville Old Face" panose="02020602080505020303" pitchFamily="18" charset="0"/>
              </a:rPr>
              <a:t>Anatomical position: The position with the body erect with the arms at the sides and the palms forward. The anatomical position is of importance in anatomy because it is the position of reference for anatomical nomenclature. Anatomic terms such as anterior and posterior, medial and lateral, abduction and adduction, and so on apply to the body when it is in the anatomical position.</a:t>
            </a:r>
          </a:p>
          <a:p>
            <a:pPr algn="just"/>
            <a:endParaRPr lang="en-US" sz="2400" dirty="0">
              <a:latin typeface="Baskerville Old Face" panose="02020602080505020303" pitchFamily="18" charset="0"/>
            </a:endParaRPr>
          </a:p>
          <a:p>
            <a:pPr algn="just"/>
            <a:r>
              <a:rPr lang="en-US" sz="2400" dirty="0" smtClean="0">
                <a:latin typeface="Baskerville Old Face" panose="02020602080505020303" pitchFamily="18" charset="0"/>
              </a:rPr>
              <a:t>The position of reference for all movements.  Also called the standing supine position</a:t>
            </a:r>
            <a:endParaRPr lang="en-IN" sz="2400" dirty="0">
              <a:latin typeface="Baskerville Old Face" panose="02020602080505020303" pitchFamily="18" charset="0"/>
            </a:endParaRPr>
          </a:p>
        </p:txBody>
      </p:sp>
    </p:spTree>
    <p:extLst>
      <p:ext uri="{BB962C8B-B14F-4D97-AF65-F5344CB8AC3E}">
        <p14:creationId xmlns:p14="http://schemas.microsoft.com/office/powerpoint/2010/main" val="3687918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Plane</a:t>
            </a:r>
            <a:endParaRPr lang="en-IN" dirty="0">
              <a:latin typeface="Baskerville Old Face" panose="02020602080505020303" pitchFamily="18" charset="0"/>
            </a:endParaRPr>
          </a:p>
        </p:txBody>
      </p:sp>
      <p:sp>
        <p:nvSpPr>
          <p:cNvPr id="3" name="Content Placeholder 2"/>
          <p:cNvSpPr>
            <a:spLocks noGrp="1"/>
          </p:cNvSpPr>
          <p:nvPr>
            <p:ph idx="1"/>
          </p:nvPr>
        </p:nvSpPr>
        <p:spPr/>
        <p:txBody>
          <a:bodyPr>
            <a:noAutofit/>
          </a:bodyPr>
          <a:lstStyle/>
          <a:p>
            <a:r>
              <a:rPr lang="en-US" sz="2400" dirty="0" smtClean="0">
                <a:latin typeface="Baskerville Old Face" panose="02020602080505020303" pitchFamily="18" charset="0"/>
              </a:rPr>
              <a:t>A plane is an imaginary flat surface along which a movement takes place.</a:t>
            </a:r>
          </a:p>
          <a:p>
            <a:pPr marL="0" indent="0">
              <a:buNone/>
            </a:pPr>
            <a:endParaRPr lang="en-US" sz="2400" dirty="0">
              <a:latin typeface="Baskerville Old Face" panose="02020602080505020303" pitchFamily="18" charset="0"/>
            </a:endParaRPr>
          </a:p>
          <a:p>
            <a:pPr marL="0" indent="0">
              <a:buNone/>
            </a:pPr>
            <a:r>
              <a:rPr lang="en-US" sz="2400" dirty="0" smtClean="0">
                <a:latin typeface="Baskerville Old Face" panose="02020602080505020303" pitchFamily="18" charset="0"/>
              </a:rPr>
              <a:t>The plane is the surface on which the  movement occurs or takes place.</a:t>
            </a:r>
          </a:p>
          <a:p>
            <a:endParaRPr lang="en-US" sz="2400" dirty="0">
              <a:latin typeface="Baskerville Old Face" panose="02020602080505020303" pitchFamily="18" charset="0"/>
            </a:endParaRPr>
          </a:p>
          <a:p>
            <a:r>
              <a:rPr lang="en-US" sz="2400" dirty="0" smtClean="0">
                <a:latin typeface="Baskerville Old Face" panose="02020602080505020303" pitchFamily="18" charset="0"/>
              </a:rPr>
              <a:t>Sagittal Plane</a:t>
            </a:r>
          </a:p>
          <a:p>
            <a:r>
              <a:rPr lang="en-US" sz="2400" dirty="0" smtClean="0">
                <a:latin typeface="Baskerville Old Face" panose="02020602080505020303" pitchFamily="18" charset="0"/>
              </a:rPr>
              <a:t>Coronal Plane</a:t>
            </a:r>
          </a:p>
          <a:p>
            <a:r>
              <a:rPr lang="en-US" sz="2400" dirty="0" smtClean="0">
                <a:latin typeface="Baskerville Old Face" panose="02020602080505020303" pitchFamily="18" charset="0"/>
              </a:rPr>
              <a:t>Horizontal Plane</a:t>
            </a:r>
            <a:endParaRPr lang="en-IN" sz="2400" dirty="0">
              <a:latin typeface="Baskerville Old Face" panose="02020602080505020303" pitchFamily="18" charset="0"/>
            </a:endParaRPr>
          </a:p>
        </p:txBody>
      </p:sp>
    </p:spTree>
    <p:extLst>
      <p:ext uri="{BB962C8B-B14F-4D97-AF65-F5344CB8AC3E}">
        <p14:creationId xmlns:p14="http://schemas.microsoft.com/office/powerpoint/2010/main" val="2249301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Sagittal Plane</a:t>
            </a:r>
            <a:endParaRPr lang="en-IN" dirty="0">
              <a:latin typeface="Baskerville Old Face" panose="02020602080505020303" pitchFamily="18" charset="0"/>
            </a:endParaRPr>
          </a:p>
        </p:txBody>
      </p:sp>
      <p:sp>
        <p:nvSpPr>
          <p:cNvPr id="3" name="Content Placeholder 2"/>
          <p:cNvSpPr>
            <a:spLocks noGrp="1"/>
          </p:cNvSpPr>
          <p:nvPr>
            <p:ph idx="1"/>
          </p:nvPr>
        </p:nvSpPr>
        <p:spPr>
          <a:xfrm>
            <a:off x="369685" y="1485471"/>
            <a:ext cx="6014023" cy="3838559"/>
          </a:xfrm>
        </p:spPr>
        <p:txBody>
          <a:bodyPr>
            <a:normAutofit lnSpcReduction="10000"/>
          </a:bodyPr>
          <a:lstStyle/>
          <a:p>
            <a:pPr algn="just"/>
            <a:r>
              <a:rPr lang="en-IN" sz="2400" b="1" dirty="0" smtClean="0">
                <a:latin typeface="Baskerville Old Face" panose="02020602080505020303" pitchFamily="18" charset="0"/>
              </a:rPr>
              <a:t>Sagittal </a:t>
            </a:r>
            <a:r>
              <a:rPr lang="en-IN" sz="2400" b="1" dirty="0">
                <a:latin typeface="Baskerville Old Face" panose="02020602080505020303" pitchFamily="18" charset="0"/>
              </a:rPr>
              <a:t>plane</a:t>
            </a:r>
            <a:r>
              <a:rPr lang="en-IN" sz="2400" dirty="0">
                <a:latin typeface="Baskerville Old Face" panose="02020602080505020303" pitchFamily="18" charset="0"/>
              </a:rPr>
              <a:t> - a vertical plane that divides the body into left and right sides. Flexion and extension types of movement occur in this plane, </a:t>
            </a:r>
            <a:r>
              <a:rPr lang="en-IN" sz="2400" dirty="0" err="1">
                <a:latin typeface="Baskerville Old Face" panose="02020602080505020303" pitchFamily="18" charset="0"/>
              </a:rPr>
              <a:t>eg</a:t>
            </a:r>
            <a:r>
              <a:rPr lang="en-IN" sz="2400" dirty="0">
                <a:latin typeface="Baskerville Old Face" panose="02020602080505020303" pitchFamily="18" charset="0"/>
              </a:rPr>
              <a:t> kicking a football, chest pass in netball, walking, jumping, squatting</a:t>
            </a:r>
            <a:r>
              <a:rPr lang="en-IN" sz="2400" dirty="0" smtClean="0">
                <a:latin typeface="Baskerville Old Face" panose="02020602080505020303" pitchFamily="18" charset="0"/>
              </a:rPr>
              <a:t>.</a:t>
            </a:r>
          </a:p>
          <a:p>
            <a:pPr algn="just"/>
            <a:r>
              <a:rPr lang="en-US" sz="2400" dirty="0">
                <a:latin typeface="Baskerville Old Face" panose="02020602080505020303" pitchFamily="18" charset="0"/>
              </a:rPr>
              <a:t>A vertical plane of a body which passes from front to rear dividing the body into two symmetrical halves.</a:t>
            </a:r>
          </a:p>
          <a:p>
            <a:pPr algn="just"/>
            <a:r>
              <a:rPr lang="en-US" sz="2400" dirty="0" smtClean="0">
                <a:latin typeface="Baskerville Old Face" panose="02020602080505020303" pitchFamily="18" charset="0"/>
              </a:rPr>
              <a:t>A sagittal plane is an anatomical plane which divides the body into right and left parts.</a:t>
            </a:r>
            <a:endParaRPr lang="en-IN" sz="2400" dirty="0">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462" y="1485470"/>
            <a:ext cx="5361538" cy="5372529"/>
          </a:xfrm>
          <a:prstGeom prst="rect">
            <a:avLst/>
          </a:prstGeom>
        </p:spPr>
      </p:pic>
    </p:spTree>
    <p:extLst>
      <p:ext uri="{BB962C8B-B14F-4D97-AF65-F5344CB8AC3E}">
        <p14:creationId xmlns:p14="http://schemas.microsoft.com/office/powerpoint/2010/main" val="1691802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Movements in sagittal plane</a:t>
            </a:r>
            <a:endParaRPr lang="en-IN" dirty="0">
              <a:latin typeface="Baskerville Old Face" panose="02020602080505020303"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Baskerville Old Face" panose="02020602080505020303" pitchFamily="18" charset="0"/>
              </a:rPr>
              <a:t>Biceps curls</a:t>
            </a:r>
          </a:p>
          <a:p>
            <a:r>
              <a:rPr lang="en-US" dirty="0" smtClean="0">
                <a:latin typeface="Baskerville Old Face" panose="02020602080505020303" pitchFamily="18" charset="0"/>
              </a:rPr>
              <a:t>Squats</a:t>
            </a:r>
          </a:p>
          <a:p>
            <a:r>
              <a:rPr lang="en-US" dirty="0" smtClean="0">
                <a:latin typeface="Baskerville Old Face" panose="02020602080505020303" pitchFamily="18" charset="0"/>
              </a:rPr>
              <a:t>Walking</a:t>
            </a:r>
          </a:p>
          <a:p>
            <a:r>
              <a:rPr lang="en-US" dirty="0" smtClean="0">
                <a:latin typeface="Baskerville Old Face" panose="02020602080505020303" pitchFamily="18" charset="0"/>
              </a:rPr>
              <a:t>Running</a:t>
            </a:r>
          </a:p>
          <a:p>
            <a:r>
              <a:rPr lang="en-US" dirty="0" smtClean="0">
                <a:latin typeface="Baskerville Old Face" panose="02020602080505020303" pitchFamily="18" charset="0"/>
              </a:rPr>
              <a:t>Vertical jumping</a:t>
            </a:r>
          </a:p>
          <a:p>
            <a:r>
              <a:rPr lang="en-US" dirty="0" smtClean="0">
                <a:latin typeface="Baskerville Old Face" panose="02020602080505020303" pitchFamily="18" charset="0"/>
              </a:rPr>
              <a:t>Climbing stairs</a:t>
            </a:r>
          </a:p>
          <a:p>
            <a:r>
              <a:rPr lang="en-US" dirty="0" err="1" smtClean="0">
                <a:latin typeface="Baskerville Old Face" panose="02020602080505020303" pitchFamily="18" charset="0"/>
              </a:rPr>
              <a:t>Dorsi</a:t>
            </a:r>
            <a:r>
              <a:rPr lang="en-US" dirty="0" smtClean="0">
                <a:latin typeface="Baskerville Old Face" panose="02020602080505020303" pitchFamily="18" charset="0"/>
              </a:rPr>
              <a:t> flexion</a:t>
            </a:r>
          </a:p>
          <a:p>
            <a:r>
              <a:rPr lang="en-US" dirty="0" smtClean="0">
                <a:latin typeface="Baskerville Old Face" panose="02020602080505020303" pitchFamily="18" charset="0"/>
              </a:rPr>
              <a:t>Planter flexion</a:t>
            </a:r>
          </a:p>
          <a:p>
            <a:r>
              <a:rPr lang="en-US" dirty="0" smtClean="0">
                <a:latin typeface="Baskerville Old Face" panose="02020602080505020303" pitchFamily="18" charset="0"/>
              </a:rPr>
              <a:t>Flexion </a:t>
            </a:r>
          </a:p>
          <a:p>
            <a:r>
              <a:rPr lang="en-US" dirty="0" smtClean="0">
                <a:latin typeface="Baskerville Old Face" panose="02020602080505020303" pitchFamily="18" charset="0"/>
              </a:rPr>
              <a:t>Extension</a:t>
            </a:r>
          </a:p>
          <a:p>
            <a:r>
              <a:rPr lang="en-US" dirty="0" smtClean="0">
                <a:latin typeface="Baskerville Old Face" panose="02020602080505020303" pitchFamily="18" charset="0"/>
              </a:rPr>
              <a:t>Hyperextension</a:t>
            </a:r>
            <a:endParaRPr lang="en-IN" dirty="0">
              <a:latin typeface="Baskerville Old Face" panose="02020602080505020303" pitchFamily="18" charset="0"/>
            </a:endParaRPr>
          </a:p>
        </p:txBody>
      </p:sp>
      <p:sp>
        <p:nvSpPr>
          <p:cNvPr id="4" name="Right Brace 3"/>
          <p:cNvSpPr/>
          <p:nvPr/>
        </p:nvSpPr>
        <p:spPr>
          <a:xfrm>
            <a:off x="2674834" y="4572000"/>
            <a:ext cx="170916" cy="4410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5" name="TextBox 4"/>
          <p:cNvSpPr txBox="1"/>
          <p:nvPr/>
        </p:nvSpPr>
        <p:spPr>
          <a:xfrm>
            <a:off x="3067939" y="4609525"/>
            <a:ext cx="758541" cy="369332"/>
          </a:xfrm>
          <a:prstGeom prst="rect">
            <a:avLst/>
          </a:prstGeom>
          <a:noFill/>
        </p:spPr>
        <p:txBody>
          <a:bodyPr wrap="none" rtlCol="0">
            <a:spAutoFit/>
          </a:bodyPr>
          <a:lstStyle/>
          <a:p>
            <a:r>
              <a:rPr lang="en-US" dirty="0" smtClean="0">
                <a:latin typeface="Baskerville Old Face" panose="02020602080505020303" pitchFamily="18" charset="0"/>
              </a:rPr>
              <a:t>Ankle</a:t>
            </a:r>
            <a:endParaRPr lang="en-IN" dirty="0">
              <a:latin typeface="Baskerville Old Face" panose="02020602080505020303" pitchFamily="18" charset="0"/>
            </a:endParaRPr>
          </a:p>
        </p:txBody>
      </p:sp>
    </p:spTree>
    <p:extLst>
      <p:ext uri="{BB962C8B-B14F-4D97-AF65-F5344CB8AC3E}">
        <p14:creationId xmlns:p14="http://schemas.microsoft.com/office/powerpoint/2010/main" val="1421923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876" y="105398"/>
            <a:ext cx="11600124" cy="1320800"/>
          </a:xfrm>
        </p:spPr>
        <p:txBody>
          <a:bodyPr/>
          <a:lstStyle/>
          <a:p>
            <a:pPr algn="ctr"/>
            <a:r>
              <a:rPr lang="en-US" dirty="0" smtClean="0">
                <a:latin typeface="Baskerville Old Face" panose="02020602080505020303" pitchFamily="18" charset="0"/>
              </a:rPr>
              <a:t>Movement diagrams</a:t>
            </a:r>
            <a:endParaRPr lang="en-IN" dirty="0">
              <a:latin typeface="Baskerville Old Face" panose="02020602080505020303" pitchFamily="18"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45" y="1254739"/>
            <a:ext cx="5514975" cy="5603261"/>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5244" y="1426198"/>
            <a:ext cx="7356756" cy="5431802"/>
          </a:xfrm>
          <a:prstGeom prst="rect">
            <a:avLst/>
          </a:prstGeom>
        </p:spPr>
      </p:pic>
    </p:spTree>
    <p:extLst>
      <p:ext uri="{BB962C8B-B14F-4D97-AF65-F5344CB8AC3E}">
        <p14:creationId xmlns:p14="http://schemas.microsoft.com/office/powerpoint/2010/main" val="3206614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968" y="267221"/>
            <a:ext cx="8596668" cy="1320800"/>
          </a:xfrm>
        </p:spPr>
        <p:txBody>
          <a:bodyPr/>
          <a:lstStyle/>
          <a:p>
            <a:pPr algn="ctr"/>
            <a:r>
              <a:rPr lang="en-US" dirty="0" smtClean="0">
                <a:latin typeface="Baskerville Old Face" panose="02020602080505020303" pitchFamily="18" charset="0"/>
              </a:rPr>
              <a:t>Horizontal Plane/Transverse plane</a:t>
            </a:r>
            <a:endParaRPr lang="en-IN" dirty="0">
              <a:latin typeface="Baskerville Old Face" panose="02020602080505020303" pitchFamily="18" charset="0"/>
            </a:endParaRPr>
          </a:p>
        </p:txBody>
      </p:sp>
      <p:sp>
        <p:nvSpPr>
          <p:cNvPr id="3" name="Content Placeholder 2"/>
          <p:cNvSpPr>
            <a:spLocks noGrp="1"/>
          </p:cNvSpPr>
          <p:nvPr>
            <p:ph idx="1"/>
          </p:nvPr>
        </p:nvSpPr>
        <p:spPr>
          <a:xfrm>
            <a:off x="677334" y="1588021"/>
            <a:ext cx="5407272" cy="3496727"/>
          </a:xfrm>
        </p:spPr>
        <p:txBody>
          <a:bodyPr>
            <a:noAutofit/>
          </a:bodyPr>
          <a:lstStyle/>
          <a:p>
            <a:pPr algn="just"/>
            <a:r>
              <a:rPr lang="en-IN" sz="2000" b="1" dirty="0">
                <a:latin typeface="Baskerville Old Face" panose="02020602080505020303" pitchFamily="18" charset="0"/>
              </a:rPr>
              <a:t>Transverse plane</a:t>
            </a:r>
            <a:r>
              <a:rPr lang="en-IN" sz="2000" dirty="0">
                <a:latin typeface="Baskerville Old Face" panose="02020602080505020303" pitchFamily="18" charset="0"/>
              </a:rPr>
              <a:t> - passes through the middle of the body and divides the body horizontally in an upper and lower half. Rotation types of movement occur in this plane, </a:t>
            </a:r>
            <a:r>
              <a:rPr lang="en-IN" sz="2000" dirty="0" err="1">
                <a:latin typeface="Baskerville Old Face" panose="02020602080505020303" pitchFamily="18" charset="0"/>
              </a:rPr>
              <a:t>eg</a:t>
            </a:r>
            <a:r>
              <a:rPr lang="en-IN" sz="2000" dirty="0">
                <a:latin typeface="Baskerville Old Face" panose="02020602080505020303" pitchFamily="18" charset="0"/>
              </a:rPr>
              <a:t> hip rotation in a golf swing, twisting in a discus throw, pivoting in netball, spinning in skating</a:t>
            </a:r>
            <a:r>
              <a:rPr lang="en-IN" sz="2000" dirty="0" smtClean="0">
                <a:latin typeface="Baskerville Old Face" panose="02020602080505020303" pitchFamily="18" charset="0"/>
              </a:rPr>
              <a:t>.</a:t>
            </a:r>
          </a:p>
          <a:p>
            <a:pPr algn="just"/>
            <a:r>
              <a:rPr lang="en-US" sz="2000" dirty="0" smtClean="0">
                <a:latin typeface="Baskerville Old Face" panose="02020602080505020303" pitchFamily="18" charset="0"/>
              </a:rPr>
              <a:t>Any horizontal plane of a body which is parallel to diaphragm is called transverse plane or horizontal plane.</a:t>
            </a:r>
          </a:p>
          <a:p>
            <a:pPr algn="just"/>
            <a:r>
              <a:rPr lang="en-US" sz="2000" dirty="0" smtClean="0">
                <a:latin typeface="Baskerville Old Face" panose="02020602080505020303" pitchFamily="18" charset="0"/>
              </a:rPr>
              <a:t>The transverse plane (also called the horizontal plane, axial plane, or trans axial plane) is an imaginary plane that divides the body into superior and inferior parts. It is perpendicular to the coronal and sagittal planes.</a:t>
            </a:r>
            <a:endParaRPr lang="en-IN" sz="2000" dirty="0">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4463" y="2160589"/>
            <a:ext cx="2334817" cy="3239406"/>
          </a:xfrm>
          <a:prstGeom prst="rect">
            <a:avLst/>
          </a:prstGeom>
        </p:spPr>
      </p:pic>
    </p:spTree>
    <p:extLst>
      <p:ext uri="{BB962C8B-B14F-4D97-AF65-F5344CB8AC3E}">
        <p14:creationId xmlns:p14="http://schemas.microsoft.com/office/powerpoint/2010/main" val="2674776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Movement in </a:t>
            </a:r>
            <a:r>
              <a:rPr lang="en-US" dirty="0">
                <a:latin typeface="Baskerville Old Face" panose="02020602080505020303" pitchFamily="18" charset="0"/>
              </a:rPr>
              <a:t>Horizontal Plane</a:t>
            </a:r>
            <a:endParaRPr lang="en-IN" dirty="0">
              <a:latin typeface="Baskerville Old Face" panose="02020602080505020303" pitchFamily="18" charset="0"/>
            </a:endParaRPr>
          </a:p>
        </p:txBody>
      </p:sp>
      <p:sp>
        <p:nvSpPr>
          <p:cNvPr id="3" name="Content Placeholder 2"/>
          <p:cNvSpPr>
            <a:spLocks noGrp="1"/>
          </p:cNvSpPr>
          <p:nvPr>
            <p:ph idx="1"/>
          </p:nvPr>
        </p:nvSpPr>
        <p:spPr/>
        <p:txBody>
          <a:bodyPr>
            <a:normAutofit/>
          </a:bodyPr>
          <a:lstStyle/>
          <a:p>
            <a:r>
              <a:rPr lang="en-US" sz="2400" dirty="0" smtClean="0">
                <a:latin typeface="Baskerville Old Face" panose="02020602080505020303" pitchFamily="18" charset="0"/>
              </a:rPr>
              <a:t>Supination</a:t>
            </a:r>
          </a:p>
          <a:p>
            <a:r>
              <a:rPr lang="en-US" sz="2400" dirty="0" smtClean="0">
                <a:latin typeface="Baskerville Old Face" panose="02020602080505020303" pitchFamily="18" charset="0"/>
              </a:rPr>
              <a:t>Pronation </a:t>
            </a:r>
          </a:p>
          <a:p>
            <a:r>
              <a:rPr lang="en-US" sz="2400" dirty="0" smtClean="0">
                <a:latin typeface="Baskerville Old Face" panose="02020602080505020303" pitchFamily="18" charset="0"/>
              </a:rPr>
              <a:t>Retraction</a:t>
            </a:r>
          </a:p>
          <a:p>
            <a:r>
              <a:rPr lang="en-US" sz="2400" dirty="0" smtClean="0">
                <a:latin typeface="Baskerville Old Face" panose="02020602080505020303" pitchFamily="18" charset="0"/>
              </a:rPr>
              <a:t>Protraction </a:t>
            </a:r>
          </a:p>
          <a:p>
            <a:r>
              <a:rPr lang="en-US" sz="2400" dirty="0" smtClean="0">
                <a:latin typeface="Baskerville Old Face" panose="02020602080505020303" pitchFamily="18" charset="0"/>
              </a:rPr>
              <a:t>Horizontal abduction </a:t>
            </a:r>
          </a:p>
          <a:p>
            <a:r>
              <a:rPr lang="en-US" sz="2400" dirty="0" smtClean="0">
                <a:latin typeface="Baskerville Old Face" panose="02020602080505020303" pitchFamily="18" charset="0"/>
              </a:rPr>
              <a:t>Horizontal adduction</a:t>
            </a:r>
          </a:p>
          <a:p>
            <a:r>
              <a:rPr lang="en-US" sz="2400" dirty="0" smtClean="0">
                <a:latin typeface="Baskerville Old Face" panose="02020602080505020303" pitchFamily="18" charset="0"/>
              </a:rPr>
              <a:t>All kind of rotations.</a:t>
            </a:r>
            <a:endParaRPr lang="en-IN" sz="2400" dirty="0">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0546" y="2160589"/>
            <a:ext cx="1861238" cy="2738759"/>
          </a:xfrm>
          <a:prstGeom prst="rect">
            <a:avLst/>
          </a:prstGeom>
        </p:spPr>
      </p:pic>
    </p:spTree>
    <p:extLst>
      <p:ext uri="{BB962C8B-B14F-4D97-AF65-F5344CB8AC3E}">
        <p14:creationId xmlns:p14="http://schemas.microsoft.com/office/powerpoint/2010/main" val="1758290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Movement diagram</a:t>
            </a:r>
            <a:endParaRPr lang="en-IN" dirty="0">
              <a:latin typeface="Baskerville Old Face" panose="02020602080505020303"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588695"/>
            <a:ext cx="4766469" cy="5269305"/>
          </a:xfrm>
        </p:spPr>
      </p:pic>
    </p:spTree>
    <p:extLst>
      <p:ext uri="{BB962C8B-B14F-4D97-AF65-F5344CB8AC3E}">
        <p14:creationId xmlns:p14="http://schemas.microsoft.com/office/powerpoint/2010/main" val="1543407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153</TotalTime>
  <Words>185</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Baskerville Old Face</vt:lpstr>
      <vt:lpstr>Trebuchet MS</vt:lpstr>
      <vt:lpstr>Wingdings 3</vt:lpstr>
      <vt:lpstr>Facet</vt:lpstr>
      <vt:lpstr>Axis and Plane</vt:lpstr>
      <vt:lpstr>Anatomical Position</vt:lpstr>
      <vt:lpstr>Plane</vt:lpstr>
      <vt:lpstr>Sagittal Plane</vt:lpstr>
      <vt:lpstr>Movements in sagittal plane</vt:lpstr>
      <vt:lpstr>Movement diagrams</vt:lpstr>
      <vt:lpstr>Horizontal Plane/Transverse plane</vt:lpstr>
      <vt:lpstr>Movement in Horizontal Plane</vt:lpstr>
      <vt:lpstr>Movement diagram</vt:lpstr>
      <vt:lpstr>Frontal Plane</vt:lpstr>
      <vt:lpstr>Movements in Frontal Plane</vt:lpstr>
      <vt:lpstr>Movements diagram</vt:lpstr>
      <vt:lpstr>Axis</vt:lpstr>
      <vt:lpstr>Types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Axis and Plane</dc:title>
  <dc:creator>Subhas</dc:creator>
  <cp:lastModifiedBy>Subhas</cp:lastModifiedBy>
  <cp:revision>26</cp:revision>
  <dcterms:created xsi:type="dcterms:W3CDTF">2020-04-18T05:52:49Z</dcterms:created>
  <dcterms:modified xsi:type="dcterms:W3CDTF">2020-05-14T06:23:51Z</dcterms:modified>
</cp:coreProperties>
</file>